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40"/>
  </p:notesMasterIdLst>
  <p:sldIdLst>
    <p:sldId id="256" r:id="rId2"/>
    <p:sldId id="257" r:id="rId3"/>
    <p:sldId id="258" r:id="rId4"/>
    <p:sldId id="260" r:id="rId5"/>
    <p:sldId id="261" r:id="rId6"/>
    <p:sldId id="297" r:id="rId7"/>
    <p:sldId id="264" r:id="rId8"/>
    <p:sldId id="265" r:id="rId9"/>
    <p:sldId id="266" r:id="rId10"/>
    <p:sldId id="296" r:id="rId11"/>
    <p:sldId id="268" r:id="rId12"/>
    <p:sldId id="267" r:id="rId13"/>
    <p:sldId id="290" r:id="rId14"/>
    <p:sldId id="269" r:id="rId15"/>
    <p:sldId id="291" r:id="rId16"/>
    <p:sldId id="270" r:id="rId17"/>
    <p:sldId id="292" r:id="rId18"/>
    <p:sldId id="271" r:id="rId19"/>
    <p:sldId id="293" r:id="rId20"/>
    <p:sldId id="272" r:id="rId21"/>
    <p:sldId id="294" r:id="rId22"/>
    <p:sldId id="273" r:id="rId23"/>
    <p:sldId id="274" r:id="rId24"/>
    <p:sldId id="275" r:id="rId25"/>
    <p:sldId id="277" r:id="rId26"/>
    <p:sldId id="276" r:id="rId27"/>
    <p:sldId id="279" r:id="rId28"/>
    <p:sldId id="278" r:id="rId29"/>
    <p:sldId id="280" r:id="rId30"/>
    <p:sldId id="281" r:id="rId31"/>
    <p:sldId id="282" r:id="rId32"/>
    <p:sldId id="284" r:id="rId33"/>
    <p:sldId id="283" r:id="rId34"/>
    <p:sldId id="285" r:id="rId35"/>
    <p:sldId id="287" r:id="rId36"/>
    <p:sldId id="288" r:id="rId37"/>
    <p:sldId id="286" r:id="rId38"/>
    <p:sldId id="289" r:id="rId39"/>
  </p:sldIdLst>
  <p:sldSz cx="9144000" cy="6858000" type="screen4x3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10" d="100"/>
          <a:sy n="110" d="100"/>
        </p:scale>
        <p:origin x="-1056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DFB4B1-A3CF-4AA9-88C5-00D88A068348}" type="datetimeFigureOut">
              <a:rPr lang="pl-PL" smtClean="0"/>
              <a:pPr/>
              <a:t>09.01.2017</a:t>
            </a:fld>
            <a:endParaRPr lang="pl-PL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5029E6-448B-4CC7-901C-1D0DDD1F1675}" type="slidenum">
              <a:rPr lang="pl-PL" smtClean="0"/>
              <a:pPr/>
              <a:t>‹#›</a:t>
            </a:fld>
            <a:endParaRPr lang="pl-P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5029E6-448B-4CC7-901C-1D0DDD1F1675}" type="slidenum">
              <a:rPr lang="pl-PL" smtClean="0"/>
              <a:pPr/>
              <a:t>3</a:t>
            </a:fld>
            <a:endParaRPr lang="pl-PL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l-PL" dirty="0" smtClean="0"/>
              <a:t>Na tym i następnym slajdzie powiem, że wykorzystałem</a:t>
            </a:r>
            <a:r>
              <a:rPr lang="pl-PL" baseline="0" dirty="0" smtClean="0"/>
              <a:t> dodatkowe funkcjonalności </a:t>
            </a:r>
            <a:r>
              <a:rPr lang="pl-PL" baseline="0" dirty="0" err="1" smtClean="0"/>
              <a:t>Raspberry</a:t>
            </a:r>
            <a:r>
              <a:rPr lang="pl-PL" baseline="0" dirty="0" smtClean="0"/>
              <a:t> PI 2 do zapalenia diody zielonej/czerwonej w zależności od stanu odtwarzacza.</a:t>
            </a:r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5029E6-448B-4CC7-901C-1D0DDD1F1675}" type="slidenum">
              <a:rPr lang="pl-PL" smtClean="0"/>
              <a:pPr/>
              <a:t>35</a:t>
            </a:fld>
            <a:endParaRPr lang="pl-PL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l-PL" dirty="0" smtClean="0"/>
              <a:t>Krótko opiszę czym są media strumieniowe i co to jest </a:t>
            </a:r>
            <a:r>
              <a:rPr lang="pl-PL" dirty="0" err="1" smtClean="0"/>
              <a:t>SoundCloud</a:t>
            </a:r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5029E6-448B-4CC7-901C-1D0DDD1F1675}" type="slidenum">
              <a:rPr lang="pl-PL" smtClean="0"/>
              <a:pPr/>
              <a:t>4</a:t>
            </a:fld>
            <a:endParaRPr lang="pl-PL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l-PL" dirty="0" smtClean="0"/>
              <a:t>O każdej technologii powiem z 2-3 zdania.</a:t>
            </a:r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5029E6-448B-4CC7-901C-1D0DDD1F1675}" type="slidenum">
              <a:rPr lang="pl-PL" smtClean="0"/>
              <a:pPr/>
              <a:t>5</a:t>
            </a:fld>
            <a:endParaRPr lang="pl-PL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l-PL" dirty="0" smtClean="0"/>
              <a:t>O każdej technologii powiem z 2-3 zdania.</a:t>
            </a:r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5029E6-448B-4CC7-901C-1D0DDD1F1675}" type="slidenum">
              <a:rPr lang="pl-PL" smtClean="0"/>
              <a:pPr/>
              <a:t>6</a:t>
            </a:fld>
            <a:endParaRPr lang="pl-PL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5029E6-448B-4CC7-901C-1D0DDD1F1675}" type="slidenum">
              <a:rPr lang="pl-PL" smtClean="0"/>
              <a:pPr/>
              <a:t>8</a:t>
            </a:fld>
            <a:endParaRPr lang="pl-PL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5029E6-448B-4CC7-901C-1D0DDD1F1675}" type="slidenum">
              <a:rPr lang="pl-PL" smtClean="0"/>
              <a:pPr/>
              <a:t>10</a:t>
            </a:fld>
            <a:endParaRPr lang="pl-PL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l-PL" dirty="0" smtClean="0"/>
              <a:t>Od tego miejsca opowiem</a:t>
            </a:r>
            <a:r>
              <a:rPr lang="pl-PL" baseline="0" dirty="0" smtClean="0"/>
              <a:t> po 2-3 zdania o każdym widoku. Czy podpisy tych zdjęć też są konieczne?</a:t>
            </a:r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5029E6-448B-4CC7-901C-1D0DDD1F1675}" type="slidenum">
              <a:rPr lang="pl-PL" smtClean="0"/>
              <a:pPr/>
              <a:t>12</a:t>
            </a:fld>
            <a:endParaRPr lang="pl-PL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l-PL" dirty="0" smtClean="0"/>
              <a:t>Tutaj opiszę</a:t>
            </a:r>
            <a:r>
              <a:rPr lang="pl-PL" baseline="0" dirty="0" smtClean="0"/>
              <a:t> jak wygląda zmiana kolejności utworów.</a:t>
            </a:r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5029E6-448B-4CC7-901C-1D0DDD1F1675}" type="slidenum">
              <a:rPr lang="pl-PL" smtClean="0"/>
              <a:pPr/>
              <a:t>15</a:t>
            </a:fld>
            <a:endParaRPr lang="pl-PL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l-PL" dirty="0" smtClean="0"/>
              <a:t>Na</a:t>
            </a:r>
            <a:r>
              <a:rPr lang="pl-PL" baseline="0" dirty="0" smtClean="0"/>
              <a:t> następnych slajdach porównam wygląd interfejsu graficznego na 3 rodzinach urządzeń: PC (ten slajd), </a:t>
            </a:r>
            <a:r>
              <a:rPr lang="pl-PL" baseline="0" dirty="0" err="1" smtClean="0"/>
              <a:t>Raspberry</a:t>
            </a:r>
            <a:r>
              <a:rPr lang="pl-PL" baseline="0" dirty="0" smtClean="0"/>
              <a:t> PI 2, emulator telefonu.</a:t>
            </a:r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5029E6-448B-4CC7-901C-1D0DDD1F1675}" type="slidenum">
              <a:rPr lang="pl-PL" smtClean="0"/>
              <a:pPr/>
              <a:t>33</a:t>
            </a:fld>
            <a:endParaRPr lang="pl-PL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ln>
            <a:solidFill>
              <a:schemeClr val="accent1"/>
            </a:solidFill>
          </a:ln>
        </p:spPr>
        <p:txBody>
          <a:bodyPr/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l-PL" smtClean="0"/>
              <a:t>Kliknij, aby edytować styl wzorca podtytułu</a:t>
            </a:r>
            <a:endParaRPr lang="pl-PL"/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80D76-966B-4D60-B0A0-2FEDBE244484}" type="datetime1">
              <a:rPr lang="pl-PL" smtClean="0"/>
              <a:pPr/>
              <a:t>09.01.2017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B7C76-EFF2-4CD8-A475-4750F11B4BC6}" type="slidenum">
              <a:rPr lang="pl-PL" smtClean="0"/>
              <a:pPr/>
              <a:t>‹#›</a:t>
            </a:fld>
            <a:endParaRPr lang="pl-PL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946312-86F7-4777-B3EE-965A8ECEB870}" type="datetime1">
              <a:rPr lang="pl-PL" smtClean="0"/>
              <a:pPr/>
              <a:t>09.01.2017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B7C76-EFF2-4CD8-A475-4750F11B4BC6}" type="slidenum">
              <a:rPr lang="pl-PL" smtClean="0"/>
              <a:pPr/>
              <a:t>‹#›</a:t>
            </a:fld>
            <a:endParaRPr lang="pl-PL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558CE-F482-4685-9402-2BC492544B62}" type="datetime1">
              <a:rPr lang="pl-PL" smtClean="0"/>
              <a:pPr/>
              <a:t>09.01.2017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B7C76-EFF2-4CD8-A475-4750F11B4BC6}" type="slidenum">
              <a:rPr lang="pl-PL" smtClean="0"/>
              <a:pPr/>
              <a:t>‹#›</a:t>
            </a:fld>
            <a:endParaRPr lang="pl-PL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4082"/>
          </a:xfrm>
        </p:spPr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pl-PL" dirty="0" smtClean="0"/>
              <a:t>Kliknij, aby edytować styl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 dirty="0" smtClean="0"/>
              <a:t>Kliknij, aby edytować style wzorca tekstu</a:t>
            </a:r>
          </a:p>
          <a:p>
            <a:pPr lvl="1"/>
            <a:r>
              <a:rPr lang="pl-PL" dirty="0" smtClean="0"/>
              <a:t>Drugi poziom</a:t>
            </a:r>
          </a:p>
          <a:p>
            <a:pPr lvl="2"/>
            <a:r>
              <a:rPr lang="pl-PL" dirty="0" smtClean="0"/>
              <a:t>Trzeci poziom</a:t>
            </a:r>
          </a:p>
          <a:p>
            <a:pPr lvl="3"/>
            <a:r>
              <a:rPr lang="pl-PL" dirty="0" smtClean="0"/>
              <a:t>Czwarty poziom</a:t>
            </a:r>
          </a:p>
          <a:p>
            <a:pPr lvl="4"/>
            <a:r>
              <a:rPr lang="pl-PL" dirty="0" smtClean="0"/>
              <a:t>Piąty poziom</a:t>
            </a:r>
            <a:endParaRPr lang="pl-PL" dirty="0"/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9AB48-75E7-4019-85F1-70A599368E4F}" type="datetime1">
              <a:rPr lang="pl-PL" smtClean="0"/>
              <a:pPr/>
              <a:t>09.01.2017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B7C76-EFF2-4CD8-A475-4750F11B4BC6}" type="slidenum">
              <a:rPr lang="pl-PL" smtClean="0"/>
              <a:pPr/>
              <a:t>‹#›</a:t>
            </a:fld>
            <a:endParaRPr lang="pl-PL"/>
          </a:p>
        </p:txBody>
      </p:sp>
      <p:cxnSp>
        <p:nvCxnSpPr>
          <p:cNvPr id="8" name="Łącznik prosty 7"/>
          <p:cNvCxnSpPr/>
          <p:nvPr userDrawn="1"/>
        </p:nvCxnSpPr>
        <p:spPr>
          <a:xfrm>
            <a:off x="467544" y="1124744"/>
            <a:ext cx="82089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3EAA0B-24D5-458F-B00B-D79D9052631A}" type="datetime1">
              <a:rPr lang="pl-PL" smtClean="0"/>
              <a:pPr/>
              <a:t>09.01.2017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B7C76-EFF2-4CD8-A475-4750F11B4BC6}" type="slidenum">
              <a:rPr lang="pl-PL" smtClean="0"/>
              <a:pPr/>
              <a:t>‹#›</a:t>
            </a:fld>
            <a:endParaRPr lang="pl-PL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zawartości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EF4555-FB79-4893-9D48-B6D21053E1C1}" type="datetime1">
              <a:rPr lang="pl-PL" smtClean="0"/>
              <a:pPr/>
              <a:t>09.01.2017</a:t>
            </a:fld>
            <a:endParaRPr lang="pl-PL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B7C76-EFF2-4CD8-A475-4750F11B4BC6}" type="slidenum">
              <a:rPr lang="pl-PL" smtClean="0"/>
              <a:pPr/>
              <a:t>‹#›</a:t>
            </a:fld>
            <a:endParaRPr lang="pl-PL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5" name="Symbol zastępczy tekstu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6" name="Symbol zastępczy zawartości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7" name="Symbol zastępczy daty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7025FC-0E8E-41A8-99F9-7CC700EE8760}" type="datetime1">
              <a:rPr lang="pl-PL" smtClean="0"/>
              <a:pPr/>
              <a:t>09.01.2017</a:t>
            </a:fld>
            <a:endParaRPr lang="pl-PL"/>
          </a:p>
        </p:txBody>
      </p:sp>
      <p:sp>
        <p:nvSpPr>
          <p:cNvPr id="8" name="Symbol zastępczy stopki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ymbol zastępczy numeru slajd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B7C76-EFF2-4CD8-A475-4750F11B4BC6}" type="slidenum">
              <a:rPr lang="pl-PL" smtClean="0"/>
              <a:pPr/>
              <a:t>‹#›</a:t>
            </a:fld>
            <a:endParaRPr lang="pl-PL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DFADC-3B11-4B76-849F-E894B380988A}" type="datetime1">
              <a:rPr lang="pl-PL" smtClean="0"/>
              <a:pPr/>
              <a:t>09.01.2017</a:t>
            </a:fld>
            <a:endParaRPr lang="pl-PL"/>
          </a:p>
        </p:txBody>
      </p:sp>
      <p:sp>
        <p:nvSpPr>
          <p:cNvPr id="4" name="Symbol zastępczy stopki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B7C76-EFF2-4CD8-A475-4750F11B4BC6}" type="slidenum">
              <a:rPr lang="pl-PL" smtClean="0"/>
              <a:pPr/>
              <a:t>‹#›</a:t>
            </a:fld>
            <a:endParaRPr lang="pl-PL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daty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4E2DB-2B68-4A97-874D-362104F39018}" type="datetime1">
              <a:rPr lang="pl-PL" smtClean="0"/>
              <a:pPr/>
              <a:t>09.01.2017</a:t>
            </a:fld>
            <a:endParaRPr lang="pl-PL"/>
          </a:p>
        </p:txBody>
      </p:sp>
      <p:sp>
        <p:nvSpPr>
          <p:cNvPr id="3" name="Symbol zastępczy stopki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B7C76-EFF2-4CD8-A475-4750F11B4BC6}" type="slidenum">
              <a:rPr lang="pl-PL" smtClean="0"/>
              <a:pPr/>
              <a:t>‹#›</a:t>
            </a:fld>
            <a:endParaRPr lang="pl-PL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AC454B-290D-42AA-ABA0-BC11F294DE77}" type="datetime1">
              <a:rPr lang="pl-PL" smtClean="0"/>
              <a:pPr/>
              <a:t>09.01.2017</a:t>
            </a:fld>
            <a:endParaRPr lang="pl-PL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B7C76-EFF2-4CD8-A475-4750F11B4BC6}" type="slidenum">
              <a:rPr lang="pl-PL" smtClean="0"/>
              <a:pPr/>
              <a:t>‹#›</a:t>
            </a:fld>
            <a:endParaRPr lang="pl-P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obrazu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l-PL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EE47DA-32C8-46CB-94EC-2E473CCE465F}" type="datetime1">
              <a:rPr lang="pl-PL" smtClean="0"/>
              <a:pPr/>
              <a:t>09.01.2017</a:t>
            </a:fld>
            <a:endParaRPr lang="pl-PL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B7C76-EFF2-4CD8-A475-4750F11B4BC6}" type="slidenum">
              <a:rPr lang="pl-PL" smtClean="0"/>
              <a:pPr/>
              <a:t>‹#›</a:t>
            </a:fld>
            <a:endParaRPr lang="pl-PL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ytułu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2"/>
          </p:nvPr>
        </p:nvSpPr>
        <p:spPr>
          <a:xfrm>
            <a:off x="457200" y="64482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1E3436-B222-4A41-99AF-331E5B426896}" type="datetime1">
              <a:rPr lang="pl-PL" smtClean="0"/>
              <a:pPr/>
              <a:t>09.01.2017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3"/>
          </p:nvPr>
        </p:nvSpPr>
        <p:spPr>
          <a:xfrm>
            <a:off x="3124200" y="6448251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4"/>
          </p:nvPr>
        </p:nvSpPr>
        <p:spPr>
          <a:xfrm>
            <a:off x="6553200" y="64482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9B7C76-EFF2-4CD8-A475-4750F11B4BC6}" type="slidenum">
              <a:rPr lang="pl-PL" smtClean="0"/>
              <a:pPr/>
              <a:t>‹#›</a:t>
            </a:fld>
            <a:endParaRPr lang="pl-PL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ole tekstowe 7"/>
          <p:cNvSpPr txBox="1"/>
          <p:nvPr/>
        </p:nvSpPr>
        <p:spPr>
          <a:xfrm>
            <a:off x="539552" y="1556792"/>
            <a:ext cx="799288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2600" dirty="0" smtClean="0"/>
              <a:t>Projekt inżynierski</a:t>
            </a:r>
            <a:br>
              <a:rPr lang="pl-PL" sz="2600" dirty="0" smtClean="0"/>
            </a:br>
            <a:r>
              <a:rPr lang="pl-PL" sz="2600" dirty="0" smtClean="0"/>
              <a:t> </a:t>
            </a:r>
            <a:br>
              <a:rPr lang="pl-PL" sz="2600" dirty="0" smtClean="0"/>
            </a:br>
            <a:r>
              <a:rPr lang="pl-PL" sz="2600" b="1" dirty="0" smtClean="0"/>
              <a:t>Odtwarzacz muzyczny wykorzystujący API </a:t>
            </a:r>
            <a:r>
              <a:rPr lang="pl-PL" sz="2600" b="1" dirty="0" err="1" smtClean="0"/>
              <a:t>SoundCloud</a:t>
            </a:r>
            <a:r>
              <a:rPr lang="pl-PL" sz="2600" dirty="0" smtClean="0"/>
              <a:t/>
            </a:r>
            <a:br>
              <a:rPr lang="pl-PL" sz="2600" dirty="0" smtClean="0"/>
            </a:br>
            <a:r>
              <a:rPr lang="pl-PL" sz="2600" dirty="0" smtClean="0"/>
              <a:t/>
            </a:r>
            <a:br>
              <a:rPr lang="pl-PL" sz="2600" dirty="0" smtClean="0"/>
            </a:br>
            <a:r>
              <a:rPr lang="pl-PL" sz="2000" dirty="0" smtClean="0"/>
              <a:t>Autor: Krzysztof </a:t>
            </a:r>
            <a:r>
              <a:rPr lang="pl-PL" sz="2000" dirty="0" err="1" smtClean="0"/>
              <a:t>Błażełek</a:t>
            </a:r>
            <a:r>
              <a:rPr lang="pl-PL" sz="2000" dirty="0" smtClean="0"/>
              <a:t/>
            </a:r>
            <a:br>
              <a:rPr lang="pl-PL" sz="2000" dirty="0" smtClean="0"/>
            </a:br>
            <a:r>
              <a:rPr lang="pl-PL" sz="2000" dirty="0" smtClean="0"/>
              <a:t>Kierujący pracą: dr inż. Adam </a:t>
            </a:r>
            <a:r>
              <a:rPr lang="pl-PL" sz="2000" dirty="0" err="1" smtClean="0"/>
              <a:t>Gudyś</a:t>
            </a:r>
            <a:endParaRPr lang="pl-PL" sz="2000" dirty="0" smtClean="0"/>
          </a:p>
        </p:txBody>
      </p:sp>
      <p:sp>
        <p:nvSpPr>
          <p:cNvPr id="10" name="Podtytuł 2"/>
          <p:cNvSpPr>
            <a:spLocks noGrp="1"/>
          </p:cNvSpPr>
          <p:nvPr>
            <p:ph type="subTitle" idx="1"/>
          </p:nvPr>
        </p:nvSpPr>
        <p:spPr>
          <a:xfrm>
            <a:off x="539552" y="4412704"/>
            <a:ext cx="7854696" cy="1752600"/>
          </a:xfrm>
        </p:spPr>
        <p:txBody>
          <a:bodyPr>
            <a:normAutofit lnSpcReduction="10000"/>
          </a:bodyPr>
          <a:lstStyle/>
          <a:p>
            <a:pPr algn="l"/>
            <a:endParaRPr lang="pl-PL" sz="1800" dirty="0" smtClean="0"/>
          </a:p>
          <a:p>
            <a:pPr algn="l"/>
            <a:r>
              <a:rPr lang="pl-PL" sz="1800" cap="small" dirty="0" smtClean="0"/>
              <a:t>politechnika śląska</a:t>
            </a:r>
            <a:br>
              <a:rPr lang="pl-PL" sz="1800" cap="small" dirty="0" smtClean="0"/>
            </a:br>
            <a:r>
              <a:rPr lang="pl-PL" sz="1800" cap="small" dirty="0" smtClean="0"/>
              <a:t>wydział automatyki, elektroniki i informatyki</a:t>
            </a:r>
            <a:br>
              <a:rPr lang="pl-PL" sz="1800" cap="small" dirty="0" smtClean="0"/>
            </a:br>
            <a:r>
              <a:rPr lang="pl-PL" sz="1800" cap="small" dirty="0" smtClean="0"/>
              <a:t>kierunek teleinformatyka</a:t>
            </a:r>
          </a:p>
          <a:p>
            <a:pPr algn="l"/>
            <a:endParaRPr lang="pl-PL" sz="1800" cap="small" dirty="0" smtClean="0"/>
          </a:p>
          <a:p>
            <a:pPr algn="l"/>
            <a:r>
              <a:rPr lang="pl-PL" sz="1800" cap="small" dirty="0"/>
              <a:t>Gliwice, grudzień 2016</a:t>
            </a:r>
          </a:p>
          <a:p>
            <a:endParaRPr lang="pl-PL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pl-PL"/>
          </a:p>
        </p:txBody>
      </p:sp>
      <p:pic>
        <p:nvPicPr>
          <p:cNvPr id="4" name="Symbol zastępczy zawartości 3" descr="SchematBD_Transparent.pn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2452020" y="334703"/>
            <a:ext cx="4239960" cy="6188595"/>
          </a:xfrm>
        </p:spPr>
      </p:pic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B7C76-EFF2-4CD8-A475-4750F11B4BC6}" type="slidenum">
              <a:rPr lang="pl-PL" smtClean="0"/>
              <a:pPr/>
              <a:t>10</a:t>
            </a:fld>
            <a:endParaRPr lang="pl-PL"/>
          </a:p>
        </p:txBody>
      </p:sp>
      <p:sp>
        <p:nvSpPr>
          <p:cNvPr id="5" name="pole tekstowe 4"/>
          <p:cNvSpPr txBox="1"/>
          <p:nvPr/>
        </p:nvSpPr>
        <p:spPr>
          <a:xfrm>
            <a:off x="539552" y="6453336"/>
            <a:ext cx="82089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100" dirty="0" smtClean="0">
                <a:solidFill>
                  <a:schemeClr val="bg1"/>
                </a:solidFill>
              </a:rPr>
              <a:t>Rysunek 4 – Schemat bazy danych.</a:t>
            </a:r>
            <a:endParaRPr lang="pl-PL" sz="11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/>
          <p:cNvSpPr>
            <a:spLocks noGrp="1"/>
          </p:cNvSpPr>
          <p:nvPr>
            <p:ph type="title"/>
          </p:nvPr>
        </p:nvSpPr>
        <p:spPr>
          <a:xfrm>
            <a:off x="467544" y="2780928"/>
            <a:ext cx="8305800" cy="1143000"/>
          </a:xfrm>
        </p:spPr>
        <p:txBody>
          <a:bodyPr/>
          <a:lstStyle/>
          <a:p>
            <a:pPr algn="ctr"/>
            <a:r>
              <a:rPr lang="pl-PL" dirty="0" smtClean="0"/>
              <a:t>Prezentacja programu</a:t>
            </a:r>
            <a:endParaRPr lang="pl-PL" dirty="0"/>
          </a:p>
        </p:txBody>
      </p:sp>
      <p:sp>
        <p:nvSpPr>
          <p:cNvPr id="3" name="Symbol zastępczy numeru slajdu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B7C76-EFF2-4CD8-A475-4750F11B4BC6}" type="slidenum">
              <a:rPr lang="pl-PL" smtClean="0"/>
              <a:pPr/>
              <a:t>11</a:t>
            </a:fld>
            <a:endParaRPr lang="pl-PL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numeru slajdu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B7C76-EFF2-4CD8-A475-4750F11B4BC6}" type="slidenum">
              <a:rPr lang="pl-PL" smtClean="0"/>
              <a:pPr/>
              <a:t>12</a:t>
            </a:fld>
            <a:endParaRPr lang="pl-PL"/>
          </a:p>
        </p:txBody>
      </p:sp>
      <p:pic>
        <p:nvPicPr>
          <p:cNvPr id="4" name="Symbol zastępczy zawartości 3" descr="AskForUserName_Typing.png"/>
          <p:cNvPicPr>
            <a:picLocks noGrp="1" noChangeAspect="1"/>
          </p:cNvPicPr>
          <p:nvPr>
            <p:ph idx="4294967295"/>
          </p:nvPr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4000" cy="5876925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 descr="AskForUserName_IsDefault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876818"/>
          </a:xfrm>
          <a:prstGeom prst="rect">
            <a:avLst/>
          </a:prstGeom>
        </p:spPr>
      </p:pic>
      <p:sp>
        <p:nvSpPr>
          <p:cNvPr id="3" name="Symbol zastępczy numeru slajdu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B7C76-EFF2-4CD8-A475-4750F11B4BC6}" type="slidenum">
              <a:rPr lang="pl-PL" smtClean="0"/>
              <a:pPr/>
              <a:t>13</a:t>
            </a:fld>
            <a:endParaRPr lang="pl-PL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 descr="NowPlaying_Wid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554812"/>
          </a:xfrm>
          <a:prstGeom prst="rect">
            <a:avLst/>
          </a:prstGeom>
        </p:spPr>
      </p:pic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B7C76-EFF2-4CD8-A475-4750F11B4BC6}" type="slidenum">
              <a:rPr lang="pl-PL" smtClean="0"/>
              <a:pPr/>
              <a:t>14</a:t>
            </a:fld>
            <a:endParaRPr lang="pl-PL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 descr="Shell_DragStart.png"/>
          <p:cNvPicPr>
            <a:picLocks noChangeAspect="1"/>
          </p:cNvPicPr>
          <p:nvPr/>
        </p:nvPicPr>
        <p:blipFill>
          <a:blip r:embed="rId3" cstate="print"/>
          <a:srcRect l="50000"/>
          <a:stretch>
            <a:fillRect/>
          </a:stretch>
        </p:blipFill>
        <p:spPr>
          <a:xfrm>
            <a:off x="0" y="0"/>
            <a:ext cx="4572000" cy="5876818"/>
          </a:xfrm>
          <a:prstGeom prst="rect">
            <a:avLst/>
          </a:prstGeom>
        </p:spPr>
      </p:pic>
      <p:pic>
        <p:nvPicPr>
          <p:cNvPr id="3" name="Obraz 2" descr="Shell_DragDrop.png"/>
          <p:cNvPicPr>
            <a:picLocks noChangeAspect="1"/>
          </p:cNvPicPr>
          <p:nvPr/>
        </p:nvPicPr>
        <p:blipFill>
          <a:blip r:embed="rId4" cstate="print"/>
          <a:srcRect l="50000"/>
          <a:stretch>
            <a:fillRect/>
          </a:stretch>
        </p:blipFill>
        <p:spPr>
          <a:xfrm>
            <a:off x="4572000" y="0"/>
            <a:ext cx="4572000" cy="5876818"/>
          </a:xfrm>
          <a:prstGeom prst="rect">
            <a:avLst/>
          </a:prstGeom>
        </p:spPr>
      </p:pic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B7C76-EFF2-4CD8-A475-4750F11B4BC6}" type="slidenum">
              <a:rPr lang="pl-PL" smtClean="0"/>
              <a:pPr/>
              <a:t>15</a:t>
            </a:fld>
            <a:endParaRPr lang="pl-PL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 descr="Hom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554812"/>
          </a:xfrm>
          <a:prstGeom prst="rect">
            <a:avLst/>
          </a:prstGeom>
        </p:spPr>
      </p:pic>
      <p:sp>
        <p:nvSpPr>
          <p:cNvPr id="3" name="Symbol zastępczy numeru slajdu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B7C76-EFF2-4CD8-A475-4750F11B4BC6}" type="slidenum">
              <a:rPr lang="pl-PL" smtClean="0"/>
              <a:pPr/>
              <a:t>16</a:t>
            </a:fld>
            <a:endParaRPr lang="pl-PL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 descr="Home_Menu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554812"/>
          </a:xfrm>
          <a:prstGeom prst="rect">
            <a:avLst/>
          </a:prstGeom>
        </p:spPr>
      </p:pic>
      <p:sp>
        <p:nvSpPr>
          <p:cNvPr id="3" name="Symbol zastępczy numeru slajdu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B7C76-EFF2-4CD8-A475-4750F11B4BC6}" type="slidenum">
              <a:rPr lang="pl-PL" smtClean="0"/>
              <a:pPr/>
              <a:t>17</a:t>
            </a:fld>
            <a:endParaRPr lang="pl-PL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 descr="Charts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081823"/>
          </a:xfrm>
          <a:prstGeom prst="rect">
            <a:avLst/>
          </a:prstGeom>
        </p:spPr>
      </p:pic>
      <p:sp>
        <p:nvSpPr>
          <p:cNvPr id="3" name="Symbol zastępczy numeru slajdu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B7C76-EFF2-4CD8-A475-4750F11B4BC6}" type="slidenum">
              <a:rPr lang="pl-PL" smtClean="0"/>
              <a:pPr/>
              <a:t>18</a:t>
            </a:fld>
            <a:endParaRPr lang="pl-PL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 descr="Charts_Menu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081823"/>
          </a:xfrm>
          <a:prstGeom prst="rect">
            <a:avLst/>
          </a:prstGeom>
        </p:spPr>
      </p:pic>
      <p:sp>
        <p:nvSpPr>
          <p:cNvPr id="3" name="Symbol zastępczy numeru slajdu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B7C76-EFF2-4CD8-A475-4750F11B4BC6}" type="slidenum">
              <a:rPr lang="pl-PL" smtClean="0"/>
              <a:pPr/>
              <a:t>19</a:t>
            </a:fld>
            <a:endParaRPr lang="pl-PL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smtClean="0"/>
              <a:t>Plan prezentacji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pl-PL" dirty="0" smtClean="0"/>
              <a:t>Cel pracy.</a:t>
            </a:r>
          </a:p>
          <a:p>
            <a:pPr marL="514350" indent="-514350">
              <a:buFont typeface="+mj-lt"/>
              <a:buAutoNum type="arabicPeriod"/>
            </a:pPr>
            <a:r>
              <a:rPr lang="pl-PL" dirty="0" smtClean="0"/>
              <a:t>Wprowadzenie do dziedziny.</a:t>
            </a:r>
          </a:p>
          <a:p>
            <a:pPr marL="514350" indent="-514350">
              <a:buFont typeface="+mj-lt"/>
              <a:buAutoNum type="arabicPeriod"/>
            </a:pPr>
            <a:r>
              <a:rPr lang="pl-PL" dirty="0" smtClean="0"/>
              <a:t>Wybór technologii tworzenia aplikacji.</a:t>
            </a:r>
          </a:p>
          <a:p>
            <a:pPr marL="514350" indent="-514350">
              <a:buFont typeface="+mj-lt"/>
              <a:buAutoNum type="arabicPeriod"/>
            </a:pPr>
            <a:r>
              <a:rPr lang="pl-PL" dirty="0" smtClean="0"/>
              <a:t>Wykorzystane narzędzia i techniki programistyczne.</a:t>
            </a:r>
          </a:p>
          <a:p>
            <a:pPr marL="514350" indent="-514350">
              <a:buFont typeface="+mj-lt"/>
              <a:buAutoNum type="arabicPeriod"/>
            </a:pPr>
            <a:r>
              <a:rPr lang="pl-PL" dirty="0" smtClean="0"/>
              <a:t>Prezentacja programu.</a:t>
            </a:r>
          </a:p>
          <a:p>
            <a:pPr marL="514350" indent="-514350">
              <a:buFont typeface="+mj-lt"/>
              <a:buAutoNum type="arabicPeriod"/>
            </a:pPr>
            <a:r>
              <a:rPr lang="pl-PL" dirty="0" smtClean="0"/>
              <a:t>Wnioski.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B7C76-EFF2-4CD8-A475-4750F11B4BC6}" type="slidenum">
              <a:rPr lang="pl-PL" smtClean="0"/>
              <a:pPr/>
              <a:t>2</a:t>
            </a:fld>
            <a:endParaRPr lang="pl-PL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 descr="Likes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081823"/>
          </a:xfrm>
          <a:prstGeom prst="rect">
            <a:avLst/>
          </a:prstGeom>
        </p:spPr>
      </p:pic>
      <p:sp>
        <p:nvSpPr>
          <p:cNvPr id="3" name="Symbol zastępczy numeru slajdu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B7C76-EFF2-4CD8-A475-4750F11B4BC6}" type="slidenum">
              <a:rPr lang="pl-PL" smtClean="0"/>
              <a:pPr/>
              <a:t>20</a:t>
            </a:fld>
            <a:endParaRPr lang="pl-PL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 descr="M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081823"/>
          </a:xfrm>
          <a:prstGeom prst="rect">
            <a:avLst/>
          </a:prstGeom>
        </p:spPr>
      </p:pic>
      <p:sp>
        <p:nvSpPr>
          <p:cNvPr id="3" name="Symbol zastępczy numeru slajdu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B7C76-EFF2-4CD8-A475-4750F11B4BC6}" type="slidenum">
              <a:rPr lang="pl-PL" smtClean="0"/>
              <a:pPr/>
              <a:t>21</a:t>
            </a:fld>
            <a:endParaRPr lang="pl-PL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 descr="Me_MoreOptions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081823"/>
          </a:xfrm>
          <a:prstGeom prst="rect">
            <a:avLst/>
          </a:prstGeom>
        </p:spPr>
      </p:pic>
      <p:sp>
        <p:nvSpPr>
          <p:cNvPr id="3" name="Symbol zastępczy numeru slajdu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B7C76-EFF2-4CD8-A475-4750F11B4BC6}" type="slidenum">
              <a:rPr lang="pl-PL" smtClean="0"/>
              <a:pPr/>
              <a:t>22</a:t>
            </a:fld>
            <a:endParaRPr lang="pl-PL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 descr="Playlists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081823"/>
          </a:xfrm>
          <a:prstGeom prst="rect">
            <a:avLst/>
          </a:prstGeom>
        </p:spPr>
      </p:pic>
      <p:sp>
        <p:nvSpPr>
          <p:cNvPr id="3" name="Symbol zastępczy numeru slajdu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B7C76-EFF2-4CD8-A475-4750F11B4BC6}" type="slidenum">
              <a:rPr lang="pl-PL" smtClean="0"/>
              <a:pPr/>
              <a:t>23</a:t>
            </a:fld>
            <a:endParaRPr lang="pl-PL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 descr="Playlists_MouseOverPlaylist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081823"/>
          </a:xfrm>
          <a:prstGeom prst="rect">
            <a:avLst/>
          </a:prstGeom>
        </p:spPr>
      </p:pic>
      <p:sp>
        <p:nvSpPr>
          <p:cNvPr id="3" name="Symbol zastępczy numeru slajdu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B7C76-EFF2-4CD8-A475-4750F11B4BC6}" type="slidenum">
              <a:rPr lang="pl-PL" smtClean="0"/>
              <a:pPr/>
              <a:t>24</a:t>
            </a:fld>
            <a:endParaRPr lang="pl-PL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 descr="Playlists_MoreOptions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081823"/>
          </a:xfrm>
          <a:prstGeom prst="rect">
            <a:avLst/>
          </a:prstGeom>
        </p:spPr>
      </p:pic>
      <p:sp>
        <p:nvSpPr>
          <p:cNvPr id="3" name="Symbol zastępczy numeru slajdu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B7C76-EFF2-4CD8-A475-4750F11B4BC6}" type="slidenum">
              <a:rPr lang="pl-PL" smtClean="0"/>
              <a:pPr/>
              <a:t>25</a:t>
            </a:fld>
            <a:endParaRPr lang="pl-PL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 descr="Playlists_AddPlaylistDialog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081823"/>
          </a:xfrm>
          <a:prstGeom prst="rect">
            <a:avLst/>
          </a:prstGeom>
        </p:spPr>
      </p:pic>
      <p:sp>
        <p:nvSpPr>
          <p:cNvPr id="3" name="Symbol zastępczy numeru slajdu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B7C76-EFF2-4CD8-A475-4750F11B4BC6}" type="slidenum">
              <a:rPr lang="pl-PL" smtClean="0"/>
              <a:pPr/>
              <a:t>26</a:t>
            </a:fld>
            <a:endParaRPr lang="pl-PL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 descr="Search_Typing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554812"/>
          </a:xfrm>
          <a:prstGeom prst="rect">
            <a:avLst/>
          </a:prstGeom>
        </p:spPr>
      </p:pic>
      <p:sp>
        <p:nvSpPr>
          <p:cNvPr id="3" name="Symbol zastępczy numeru slajdu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B7C76-EFF2-4CD8-A475-4750F11B4BC6}" type="slidenum">
              <a:rPr lang="pl-PL" smtClean="0"/>
              <a:pPr/>
              <a:t>27</a:t>
            </a:fld>
            <a:endParaRPr lang="pl-PL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 descr="Search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554812"/>
          </a:xfrm>
          <a:prstGeom prst="rect">
            <a:avLst/>
          </a:prstGeom>
        </p:spPr>
      </p:pic>
      <p:sp>
        <p:nvSpPr>
          <p:cNvPr id="3" name="Symbol zastępczy numeru slajdu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B7C76-EFF2-4CD8-A475-4750F11B4BC6}" type="slidenum">
              <a:rPr lang="pl-PL" smtClean="0"/>
              <a:pPr/>
              <a:t>28</a:t>
            </a:fld>
            <a:endParaRPr lang="pl-PL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 descr="Search_Menu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554812"/>
          </a:xfrm>
          <a:prstGeom prst="rect">
            <a:avLst/>
          </a:prstGeom>
        </p:spPr>
      </p:pic>
      <p:sp>
        <p:nvSpPr>
          <p:cNvPr id="3" name="Symbol zastępczy numeru slajdu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B7C76-EFF2-4CD8-A475-4750F11B4BC6}" type="slidenum">
              <a:rPr lang="pl-PL" smtClean="0"/>
              <a:pPr/>
              <a:t>29</a:t>
            </a:fld>
            <a:endParaRPr lang="pl-PL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 smtClean="0"/>
              <a:t>Cel pracy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lvl="0" indent="0">
              <a:buNone/>
            </a:pPr>
            <a:r>
              <a:rPr lang="pl-PL" dirty="0" smtClean="0"/>
              <a:t>Stworzenie odtwarzacza muzycznego wykorzystującego interfejs programistyczny (API) </a:t>
            </a:r>
            <a:r>
              <a:rPr lang="pl-PL" dirty="0" err="1" smtClean="0"/>
              <a:t>SoundCloud</a:t>
            </a:r>
            <a:r>
              <a:rPr lang="pl-PL" dirty="0" smtClean="0"/>
              <a:t>.</a:t>
            </a:r>
          </a:p>
          <a:p>
            <a:pPr marL="0" lvl="0" indent="0">
              <a:buNone/>
            </a:pPr>
            <a:endParaRPr lang="pl-PL" dirty="0" smtClean="0"/>
          </a:p>
          <a:p>
            <a:pPr lvl="0">
              <a:buNone/>
            </a:pPr>
            <a:r>
              <a:rPr lang="pl-PL" dirty="0" smtClean="0"/>
              <a:t>Funkcjonalności odtwarzacza:</a:t>
            </a:r>
          </a:p>
          <a:p>
            <a:pPr lvl="0"/>
            <a:r>
              <a:rPr lang="pl-PL" dirty="0" smtClean="0"/>
              <a:t>odtwarzanie muzyki pochodzącej z serwisu </a:t>
            </a:r>
            <a:r>
              <a:rPr lang="pl-PL" dirty="0" err="1" smtClean="0"/>
              <a:t>SoundCloud</a:t>
            </a:r>
            <a:r>
              <a:rPr lang="pl-PL" dirty="0" smtClean="0"/>
              <a:t>,</a:t>
            </a:r>
          </a:p>
          <a:p>
            <a:pPr lvl="0"/>
            <a:r>
              <a:rPr lang="pl-PL" dirty="0" smtClean="0"/>
              <a:t>dodawanie utworów do listy ulubionych,</a:t>
            </a:r>
          </a:p>
          <a:p>
            <a:pPr lvl="0"/>
            <a:r>
              <a:rPr lang="pl-PL" dirty="0" smtClean="0"/>
              <a:t>dodawanie utworów do list odtwarzania,</a:t>
            </a:r>
          </a:p>
          <a:p>
            <a:pPr lvl="0"/>
            <a:r>
              <a:rPr lang="pl-PL" dirty="0" smtClean="0"/>
              <a:t>wyszukiwanie muzyki,</a:t>
            </a:r>
          </a:p>
          <a:p>
            <a:pPr lvl="0"/>
            <a:r>
              <a:rPr lang="pl-PL" dirty="0" smtClean="0"/>
              <a:t>tworzenie lokalnych kont użytkownika,</a:t>
            </a:r>
          </a:p>
          <a:p>
            <a:pPr lvl="0"/>
            <a:r>
              <a:rPr lang="pl-PL" dirty="0" smtClean="0"/>
              <a:t>przeglądanie popularnych utworów użytkownika.</a:t>
            </a:r>
          </a:p>
          <a:p>
            <a:pPr marL="0" lvl="0" indent="0">
              <a:buNone/>
            </a:pPr>
            <a:endParaRPr lang="pl-PL" dirty="0" smtClean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B7C76-EFF2-4CD8-A475-4750F11B4BC6}" type="slidenum">
              <a:rPr lang="pl-PL" smtClean="0"/>
              <a:pPr/>
              <a:t>3</a:t>
            </a:fld>
            <a:endParaRPr lang="pl-PL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 descr="About_Versio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081823"/>
          </a:xfrm>
          <a:prstGeom prst="rect">
            <a:avLst/>
          </a:prstGeom>
        </p:spPr>
      </p:pic>
      <p:sp>
        <p:nvSpPr>
          <p:cNvPr id="3" name="Symbol zastępczy numeru slajdu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B7C76-EFF2-4CD8-A475-4750F11B4BC6}" type="slidenum">
              <a:rPr lang="pl-PL" smtClean="0"/>
              <a:pPr/>
              <a:t>30</a:t>
            </a:fld>
            <a:endParaRPr lang="pl-PL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 descr="About_PrivacyStatement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876818"/>
          </a:xfrm>
          <a:prstGeom prst="rect">
            <a:avLst/>
          </a:prstGeom>
        </p:spPr>
      </p:pic>
      <p:sp>
        <p:nvSpPr>
          <p:cNvPr id="3" name="Symbol zastępczy numeru slajdu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B7C76-EFF2-4CD8-A475-4750F11B4BC6}" type="slidenum">
              <a:rPr lang="pl-PL" smtClean="0"/>
              <a:pPr/>
              <a:t>31</a:t>
            </a:fld>
            <a:endParaRPr lang="pl-PL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/>
          <p:cNvSpPr>
            <a:spLocks noGrp="1"/>
          </p:cNvSpPr>
          <p:nvPr>
            <p:ph type="title"/>
          </p:nvPr>
        </p:nvSpPr>
        <p:spPr>
          <a:xfrm>
            <a:off x="467544" y="2780928"/>
            <a:ext cx="8305800" cy="1143000"/>
          </a:xfrm>
        </p:spPr>
        <p:txBody>
          <a:bodyPr/>
          <a:lstStyle/>
          <a:p>
            <a:pPr algn="ctr"/>
            <a:r>
              <a:rPr lang="pl-PL" dirty="0" smtClean="0"/>
              <a:t>Testy</a:t>
            </a:r>
            <a:endParaRPr lang="pl-PL" dirty="0"/>
          </a:p>
        </p:txBody>
      </p:sp>
      <p:sp>
        <p:nvSpPr>
          <p:cNvPr id="3" name="Symbol zastępczy numeru slajdu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B7C76-EFF2-4CD8-A475-4750F11B4BC6}" type="slidenum">
              <a:rPr lang="pl-PL" smtClean="0"/>
              <a:pPr/>
              <a:t>32</a:t>
            </a:fld>
            <a:endParaRPr lang="pl-PL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 descr="NowPlaying_Wide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4000" cy="6554812"/>
          </a:xfrm>
          <a:prstGeom prst="rect">
            <a:avLst/>
          </a:prstGeom>
        </p:spPr>
      </p:pic>
      <p:sp>
        <p:nvSpPr>
          <p:cNvPr id="3" name="Symbol zastępczy numeru slajdu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B7C76-EFF2-4CD8-A475-4750F11B4BC6}" type="slidenum">
              <a:rPr lang="pl-PL" smtClean="0"/>
              <a:pPr/>
              <a:t>33</a:t>
            </a:fld>
            <a:endParaRPr lang="pl-PL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 descr="Raspberry_NowPlaying_Normal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3" name="Symbol zastępczy numeru slajdu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B7C76-EFF2-4CD8-A475-4750F11B4BC6}" type="slidenum">
              <a:rPr lang="pl-PL" smtClean="0"/>
              <a:pPr/>
              <a:t>34</a:t>
            </a:fld>
            <a:endParaRPr lang="pl-PL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 descr="Raspberry_Pause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3" name="Symbol zastępczy numeru slajdu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B7C76-EFF2-4CD8-A475-4750F11B4BC6}" type="slidenum">
              <a:rPr lang="pl-PL" smtClean="0"/>
              <a:pPr/>
              <a:t>35</a:t>
            </a:fld>
            <a:endParaRPr lang="pl-PL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 descr="Raspberry_Play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3" name="Symbol zastępczy numeru slajdu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B7C76-EFF2-4CD8-A475-4750F11B4BC6}" type="slidenum">
              <a:rPr lang="pl-PL" smtClean="0"/>
              <a:pPr/>
              <a:t>36</a:t>
            </a:fld>
            <a:endParaRPr lang="pl-PL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 descr="Phone_NowPlaying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800476" y="0"/>
            <a:ext cx="3543047" cy="6858000"/>
          </a:xfrm>
          <a:prstGeom prst="rect">
            <a:avLst/>
          </a:prstGeom>
        </p:spPr>
      </p:pic>
      <p:sp>
        <p:nvSpPr>
          <p:cNvPr id="3" name="Symbol zastępczy numeru slajdu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B7C76-EFF2-4CD8-A475-4750F11B4BC6}" type="slidenum">
              <a:rPr lang="pl-PL" smtClean="0"/>
              <a:pPr/>
              <a:t>37</a:t>
            </a:fld>
            <a:endParaRPr lang="pl-PL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Wnioski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5112568"/>
          </a:xfrm>
        </p:spPr>
        <p:txBody>
          <a:bodyPr>
            <a:normAutofit fontScale="85000" lnSpcReduction="20000"/>
          </a:bodyPr>
          <a:lstStyle/>
          <a:p>
            <a:r>
              <a:rPr lang="pl-PL" dirty="0" smtClean="0"/>
              <a:t>implementacja wszystkich założonych funkcjonalności,</a:t>
            </a:r>
          </a:p>
          <a:p>
            <a:r>
              <a:rPr lang="pl-PL" dirty="0" smtClean="0"/>
              <a:t>wieloplatformowość dzięki Universal Windows Platform oraz </a:t>
            </a:r>
            <a:r>
              <a:rPr lang="pl-PL" dirty="0" err="1" smtClean="0"/>
              <a:t>SQLite</a:t>
            </a:r>
            <a:r>
              <a:rPr lang="pl-PL" dirty="0" smtClean="0"/>
              <a:t>,</a:t>
            </a:r>
          </a:p>
          <a:p>
            <a:r>
              <a:rPr lang="pl-PL" dirty="0" smtClean="0"/>
              <a:t>dynamiczny interfejs użytkownika,</a:t>
            </a:r>
          </a:p>
          <a:p>
            <a:r>
              <a:rPr lang="pl-PL" dirty="0" smtClean="0"/>
              <a:t>łatwość w utrzymaniu i testowaniu dzięki wzorcowi programistycznemu Model </a:t>
            </a:r>
            <a:r>
              <a:rPr lang="pl-PL" dirty="0" err="1" smtClean="0"/>
              <a:t>View</a:t>
            </a:r>
            <a:r>
              <a:rPr lang="pl-PL" dirty="0" smtClean="0"/>
              <a:t> </a:t>
            </a:r>
            <a:r>
              <a:rPr lang="pl-PL" dirty="0" err="1" smtClean="0"/>
              <a:t>ViewModel</a:t>
            </a:r>
            <a:r>
              <a:rPr lang="pl-PL" dirty="0" smtClean="0"/>
              <a:t>.</a:t>
            </a:r>
          </a:p>
          <a:p>
            <a:pPr>
              <a:buNone/>
            </a:pPr>
            <a:endParaRPr lang="pl-PL" dirty="0" smtClean="0"/>
          </a:p>
          <a:p>
            <a:pPr>
              <a:buNone/>
            </a:pPr>
            <a:r>
              <a:rPr lang="pl-PL" dirty="0" smtClean="0"/>
              <a:t>Problemy:</a:t>
            </a:r>
          </a:p>
          <a:p>
            <a:r>
              <a:rPr lang="pl-PL" dirty="0" smtClean="0"/>
              <a:t>niekompatybilność biblioteki LINQ dla emulatora telefonu oraz </a:t>
            </a:r>
            <a:r>
              <a:rPr lang="pl-PL" dirty="0" err="1" smtClean="0"/>
              <a:t>Raspberry</a:t>
            </a:r>
            <a:r>
              <a:rPr lang="pl-PL" dirty="0" smtClean="0"/>
              <a:t> PI 2,</a:t>
            </a:r>
          </a:p>
          <a:p>
            <a:r>
              <a:rPr lang="pl-PL" dirty="0" smtClean="0"/>
              <a:t>trudność w uzyskaniu asynchronicznego kodu (nieblokującego interfejsu użytkownika) przy zachowaniu wzorca Model </a:t>
            </a:r>
            <a:r>
              <a:rPr lang="pl-PL" dirty="0" err="1" smtClean="0"/>
              <a:t>View</a:t>
            </a:r>
            <a:r>
              <a:rPr lang="pl-PL" dirty="0" smtClean="0"/>
              <a:t> </a:t>
            </a:r>
            <a:r>
              <a:rPr lang="pl-PL" dirty="0" err="1" smtClean="0"/>
              <a:t>ViewModel</a:t>
            </a:r>
            <a:r>
              <a:rPr lang="pl-PL" dirty="0" smtClean="0"/>
              <a:t>.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B7C76-EFF2-4CD8-A475-4750F11B4BC6}" type="slidenum">
              <a:rPr lang="pl-PL" smtClean="0"/>
              <a:pPr/>
              <a:t>38</a:t>
            </a:fld>
            <a:endParaRPr lang="pl-PL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 smtClean="0"/>
              <a:t>Wprowadzenie do dziedziny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>
              <a:buNone/>
            </a:pPr>
            <a:r>
              <a:rPr lang="pl-PL" dirty="0" smtClean="0"/>
              <a:t>Media strumieniowe – przeglądanie treści multimedialnych na życzenie, np.:</a:t>
            </a:r>
          </a:p>
          <a:p>
            <a:r>
              <a:rPr lang="pl-PL" dirty="0" err="1" smtClean="0"/>
              <a:t>YouTube</a:t>
            </a:r>
            <a:r>
              <a:rPr lang="pl-PL" dirty="0" smtClean="0"/>
              <a:t>,</a:t>
            </a:r>
          </a:p>
          <a:p>
            <a:r>
              <a:rPr lang="pl-PL" dirty="0" err="1" smtClean="0"/>
              <a:t>SoundCloud</a:t>
            </a:r>
            <a:r>
              <a:rPr lang="pl-PL" dirty="0" smtClean="0"/>
              <a:t>.</a:t>
            </a:r>
          </a:p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B7C76-EFF2-4CD8-A475-4750F11B4BC6}" type="slidenum">
              <a:rPr lang="pl-PL" smtClean="0"/>
              <a:pPr/>
              <a:t>4</a:t>
            </a:fld>
            <a:endParaRPr lang="pl-PL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ymbol zastępczy zawartości 3" descr="StatCounter-os-ww-monthly-201212-201612.png"/>
          <p:cNvPicPr>
            <a:picLocks noChangeAspect="1"/>
          </p:cNvPicPr>
          <p:nvPr/>
        </p:nvPicPr>
        <p:blipFill>
          <a:blip r:embed="rId3" cstate="print"/>
          <a:srcRect r="1884"/>
          <a:stretch>
            <a:fillRect/>
          </a:stretch>
        </p:blipFill>
        <p:spPr>
          <a:xfrm>
            <a:off x="3312368" y="2708920"/>
            <a:ext cx="5868144" cy="3501655"/>
          </a:xfrm>
          <a:prstGeom prst="rect">
            <a:avLst/>
          </a:prstGeom>
        </p:spPr>
      </p:pic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l-PL" dirty="0" smtClean="0"/>
              <a:t>Wybór technologii tworzenia aplikacji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1205488"/>
          </a:xfrm>
        </p:spPr>
        <p:txBody>
          <a:bodyPr>
            <a:normAutofit fontScale="25000" lnSpcReduction="20000"/>
          </a:bodyPr>
          <a:lstStyle/>
          <a:p>
            <a:r>
              <a:rPr lang="pl-PL" sz="8000" dirty="0" smtClean="0"/>
              <a:t>Windows </a:t>
            </a:r>
            <a:r>
              <a:rPr lang="pl-PL" sz="8000" dirty="0" err="1" smtClean="0"/>
              <a:t>Forms</a:t>
            </a:r>
            <a:r>
              <a:rPr lang="pl-PL" sz="8000" dirty="0" smtClean="0"/>
              <a:t>,</a:t>
            </a:r>
          </a:p>
          <a:p>
            <a:r>
              <a:rPr lang="pl-PL" sz="8000" dirty="0" smtClean="0"/>
              <a:t>Windows </a:t>
            </a:r>
            <a:r>
              <a:rPr lang="pl-PL" sz="8000" dirty="0" err="1" smtClean="0"/>
              <a:t>Presentation</a:t>
            </a:r>
            <a:r>
              <a:rPr lang="pl-PL" sz="8000" dirty="0" smtClean="0"/>
              <a:t> </a:t>
            </a:r>
            <a:r>
              <a:rPr lang="pl-PL" sz="8000" dirty="0" err="1" smtClean="0"/>
              <a:t>Foundation</a:t>
            </a:r>
            <a:r>
              <a:rPr lang="pl-PL" sz="8000" dirty="0" smtClean="0"/>
              <a:t>,</a:t>
            </a:r>
          </a:p>
          <a:p>
            <a:r>
              <a:rPr lang="pl-PL" sz="8000" dirty="0" err="1" smtClean="0"/>
              <a:t>Silverlight</a:t>
            </a:r>
            <a:r>
              <a:rPr lang="pl-PL" sz="8000" dirty="0" smtClean="0"/>
              <a:t>,</a:t>
            </a:r>
          </a:p>
          <a:p>
            <a:r>
              <a:rPr lang="pl-PL" sz="8000" dirty="0" smtClean="0"/>
              <a:t>Windows </a:t>
            </a:r>
            <a:r>
              <a:rPr lang="pl-PL" sz="8000" dirty="0" err="1" smtClean="0"/>
              <a:t>Runtime</a:t>
            </a:r>
            <a:r>
              <a:rPr lang="pl-PL" sz="8000" dirty="0" smtClean="0"/>
              <a:t>,</a:t>
            </a:r>
          </a:p>
          <a:p>
            <a:r>
              <a:rPr lang="pl-PL" sz="8000" dirty="0" smtClean="0"/>
              <a:t>Universal Windows Platform.</a:t>
            </a:r>
          </a:p>
          <a:p>
            <a:endParaRPr lang="pl-PL" dirty="0"/>
          </a:p>
        </p:txBody>
      </p:sp>
      <p:sp>
        <p:nvSpPr>
          <p:cNvPr id="8" name="Symbol zastępczy numeru slajdu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B7C76-EFF2-4CD8-A475-4750F11B4BC6}" type="slidenum">
              <a:rPr lang="pl-PL" smtClean="0"/>
              <a:pPr/>
              <a:t>5</a:t>
            </a:fld>
            <a:endParaRPr lang="pl-PL"/>
          </a:p>
        </p:txBody>
      </p:sp>
      <p:sp>
        <p:nvSpPr>
          <p:cNvPr id="5" name="pole tekstowe 4"/>
          <p:cNvSpPr txBox="1"/>
          <p:nvPr/>
        </p:nvSpPr>
        <p:spPr>
          <a:xfrm>
            <a:off x="3203848" y="6165304"/>
            <a:ext cx="586814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100" dirty="0" smtClean="0"/>
              <a:t>Rysunek 1 - procentowy udział desktopowych systemów operacyjnych w okresie od 12.2012 do 12.2016. Dane zebrane na podstawie odwiedzin stron w sieci </a:t>
            </a:r>
            <a:r>
              <a:rPr lang="pl-PL" sz="1100" dirty="0" err="1" smtClean="0"/>
              <a:t>StatCounter</a:t>
            </a:r>
            <a:r>
              <a:rPr lang="pl-PL" sz="1100" dirty="0" smtClean="0"/>
              <a:t>.</a:t>
            </a:r>
            <a:endParaRPr lang="pl-PL" sz="11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ymbol zastępczy zawartości 3" descr="StatCounter-os-ww-monthly-201212-201612.png"/>
          <p:cNvPicPr>
            <a:picLocks noChangeAspect="1"/>
          </p:cNvPicPr>
          <p:nvPr/>
        </p:nvPicPr>
        <p:blipFill>
          <a:blip r:embed="rId3" cstate="print"/>
          <a:srcRect r="1884"/>
          <a:stretch>
            <a:fillRect/>
          </a:stretch>
        </p:blipFill>
        <p:spPr>
          <a:xfrm>
            <a:off x="3312368" y="2708920"/>
            <a:ext cx="5868144" cy="3501655"/>
          </a:xfrm>
          <a:prstGeom prst="rect">
            <a:avLst/>
          </a:prstGeom>
        </p:spPr>
      </p:pic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l-PL" dirty="0" smtClean="0"/>
              <a:t>Wybór technologii tworzenia aplikacji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1205488"/>
          </a:xfrm>
        </p:spPr>
        <p:txBody>
          <a:bodyPr>
            <a:normAutofit fontScale="25000" lnSpcReduction="20000"/>
          </a:bodyPr>
          <a:lstStyle/>
          <a:p>
            <a:r>
              <a:rPr lang="pl-PL" sz="8000" dirty="0" smtClean="0"/>
              <a:t>Windows </a:t>
            </a:r>
            <a:r>
              <a:rPr lang="pl-PL" sz="8000" dirty="0" err="1" smtClean="0"/>
              <a:t>Forms</a:t>
            </a:r>
            <a:r>
              <a:rPr lang="pl-PL" sz="8000" dirty="0" smtClean="0"/>
              <a:t>,</a:t>
            </a:r>
          </a:p>
          <a:p>
            <a:r>
              <a:rPr lang="pl-PL" sz="8000" dirty="0" smtClean="0"/>
              <a:t>Windows </a:t>
            </a:r>
            <a:r>
              <a:rPr lang="pl-PL" sz="8000" dirty="0" err="1" smtClean="0"/>
              <a:t>Presentation</a:t>
            </a:r>
            <a:r>
              <a:rPr lang="pl-PL" sz="8000" dirty="0" smtClean="0"/>
              <a:t> </a:t>
            </a:r>
            <a:r>
              <a:rPr lang="pl-PL" sz="8000" dirty="0" err="1" smtClean="0"/>
              <a:t>Foundation</a:t>
            </a:r>
            <a:r>
              <a:rPr lang="pl-PL" sz="8000" dirty="0" smtClean="0"/>
              <a:t>,</a:t>
            </a:r>
          </a:p>
          <a:p>
            <a:r>
              <a:rPr lang="pl-PL" sz="8000" dirty="0" err="1" smtClean="0"/>
              <a:t>Silverlight</a:t>
            </a:r>
            <a:r>
              <a:rPr lang="pl-PL" sz="8000" dirty="0" smtClean="0"/>
              <a:t>,</a:t>
            </a:r>
          </a:p>
          <a:p>
            <a:r>
              <a:rPr lang="pl-PL" sz="8000" dirty="0" smtClean="0"/>
              <a:t>Windows </a:t>
            </a:r>
            <a:r>
              <a:rPr lang="pl-PL" sz="8000" dirty="0" err="1" smtClean="0"/>
              <a:t>Runtime</a:t>
            </a:r>
            <a:r>
              <a:rPr lang="pl-PL" sz="8000" dirty="0" smtClean="0"/>
              <a:t>,</a:t>
            </a:r>
          </a:p>
          <a:p>
            <a:r>
              <a:rPr lang="pl-PL" sz="8000" u="sng" dirty="0" smtClean="0"/>
              <a:t>Universal Windows Platform.</a:t>
            </a:r>
          </a:p>
          <a:p>
            <a:endParaRPr lang="pl-PL" dirty="0"/>
          </a:p>
        </p:txBody>
      </p:sp>
      <p:sp>
        <p:nvSpPr>
          <p:cNvPr id="8" name="Symbol zastępczy numeru slajdu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B7C76-EFF2-4CD8-A475-4750F11B4BC6}" type="slidenum">
              <a:rPr lang="pl-PL" smtClean="0"/>
              <a:pPr/>
              <a:t>6</a:t>
            </a:fld>
            <a:endParaRPr lang="pl-PL"/>
          </a:p>
        </p:txBody>
      </p:sp>
      <p:sp>
        <p:nvSpPr>
          <p:cNvPr id="5" name="pole tekstowe 4"/>
          <p:cNvSpPr txBox="1"/>
          <p:nvPr/>
        </p:nvSpPr>
        <p:spPr>
          <a:xfrm>
            <a:off x="3203848" y="6165304"/>
            <a:ext cx="586814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100" dirty="0" smtClean="0"/>
              <a:t>Rysunek 1 - procentowy udział desktopowych systemów operacyjnych w okresie od 12.2012 do 12.2016. Dane zebrane na podstawie odwiedzin stron w sieci </a:t>
            </a:r>
            <a:r>
              <a:rPr lang="pl-PL" sz="1100" dirty="0" err="1" smtClean="0"/>
              <a:t>StatCounter</a:t>
            </a:r>
            <a:r>
              <a:rPr lang="pl-PL" sz="1100" dirty="0" smtClean="0"/>
              <a:t>.</a:t>
            </a:r>
            <a:endParaRPr lang="pl-PL" sz="1100" dirty="0"/>
          </a:p>
        </p:txBody>
      </p:sp>
      <p:sp>
        <p:nvSpPr>
          <p:cNvPr id="7" name="Symbol zastępczy zawartości 2"/>
          <p:cNvSpPr txBox="1">
            <a:spLocks/>
          </p:cNvSpPr>
          <p:nvPr/>
        </p:nvSpPr>
        <p:spPr>
          <a:xfrm>
            <a:off x="755576" y="2727568"/>
            <a:ext cx="2520280" cy="1205488"/>
          </a:xfrm>
          <a:prstGeom prst="rect">
            <a:avLst/>
          </a:prstGeom>
        </p:spPr>
        <p:txBody>
          <a:bodyPr vert="horz">
            <a:normAutofit fontScale="25000" lnSpcReduction="20000"/>
          </a:bodyPr>
          <a:lstStyle/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95000"/>
              <a:buFont typeface="Courier New" pitchFamily="49" charset="0"/>
              <a:buChar char="o"/>
              <a:tabLst/>
              <a:defRPr/>
            </a:pPr>
            <a:r>
              <a:rPr lang="pl-PL" sz="7200" dirty="0" smtClean="0"/>
              <a:t>wieloplatformowość,</a:t>
            </a:r>
          </a:p>
          <a:p>
            <a:pPr marL="274320" indent="-274320">
              <a:spcBef>
                <a:spcPct val="20000"/>
              </a:spcBef>
              <a:buClr>
                <a:schemeClr val="tx1"/>
              </a:buClr>
              <a:buSzPct val="95000"/>
              <a:buFont typeface="Courier New" pitchFamily="49" charset="0"/>
              <a:buChar char="o"/>
            </a:pPr>
            <a:r>
              <a:rPr lang="pl-PL" sz="7200" dirty="0" smtClean="0"/>
              <a:t>adaptacyjny interfejs użytkownika,</a:t>
            </a:r>
          </a:p>
          <a:p>
            <a:pPr marL="274320" indent="-274320">
              <a:spcBef>
                <a:spcPct val="20000"/>
              </a:spcBef>
              <a:buClr>
                <a:schemeClr val="tx1"/>
              </a:buClr>
              <a:buSzPct val="95000"/>
              <a:buFont typeface="Courier New" pitchFamily="49" charset="0"/>
              <a:buChar char="o"/>
            </a:pPr>
            <a:r>
              <a:rPr lang="pl-PL" sz="7200" dirty="0" smtClean="0"/>
              <a:t>rosnąca popularność na rynku systemu Windows 10.</a:t>
            </a:r>
          </a:p>
          <a:p>
            <a:pPr marL="274320" indent="-274320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</a:pPr>
            <a:endParaRPr lang="pl-PL" sz="2800" dirty="0" smtClean="0"/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Pct val="95000"/>
              <a:buFont typeface="Wingdings 2"/>
              <a:buChar char=""/>
              <a:tabLst/>
              <a:defRPr/>
            </a:pPr>
            <a:endParaRPr kumimoji="0" lang="pl-PL" sz="2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Pct val="95000"/>
              <a:buFont typeface="Wingdings 2"/>
              <a:buChar char=""/>
              <a:tabLst/>
              <a:defRPr/>
            </a:pPr>
            <a:endParaRPr kumimoji="0" lang="pl-PL" sz="2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l-PL" dirty="0" smtClean="0"/>
              <a:t>Wykorzystane narzędzia i techniki programistyczne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457200" y="2780928"/>
            <a:ext cx="8229600" cy="2607568"/>
          </a:xfrm>
        </p:spPr>
        <p:txBody>
          <a:bodyPr>
            <a:normAutofit lnSpcReduction="10000"/>
          </a:bodyPr>
          <a:lstStyle/>
          <a:p>
            <a:pPr>
              <a:buNone/>
            </a:pPr>
            <a:endParaRPr lang="pl-PL" dirty="0" smtClean="0"/>
          </a:p>
          <a:p>
            <a:pPr>
              <a:buNone/>
            </a:pPr>
            <a:r>
              <a:rPr lang="pl-PL" dirty="0" smtClean="0"/>
              <a:t>Model </a:t>
            </a:r>
            <a:r>
              <a:rPr lang="pl-PL" dirty="0" err="1" smtClean="0"/>
              <a:t>View</a:t>
            </a:r>
            <a:r>
              <a:rPr lang="pl-PL" dirty="0" smtClean="0"/>
              <a:t> </a:t>
            </a:r>
            <a:r>
              <a:rPr lang="pl-PL" dirty="0" err="1" smtClean="0"/>
              <a:t>ViewModel</a:t>
            </a:r>
            <a:r>
              <a:rPr lang="pl-PL" dirty="0" smtClean="0"/>
              <a:t>:</a:t>
            </a:r>
          </a:p>
          <a:p>
            <a:r>
              <a:rPr lang="pl-PL" dirty="0" smtClean="0"/>
              <a:t>oddzielenie logiki programu od jej reprezentacji graficznej,</a:t>
            </a:r>
          </a:p>
          <a:p>
            <a:r>
              <a:rPr lang="pl-PL" dirty="0" smtClean="0"/>
              <a:t>łatwe utrzymanie i testowanie aplikacji.</a:t>
            </a:r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B7C76-EFF2-4CD8-A475-4750F11B4BC6}" type="slidenum">
              <a:rPr lang="pl-PL" smtClean="0"/>
              <a:pPr/>
              <a:t>7</a:t>
            </a:fld>
            <a:endParaRPr lang="pl-PL"/>
          </a:p>
        </p:txBody>
      </p:sp>
      <p:sp>
        <p:nvSpPr>
          <p:cNvPr id="6" name="pole tekstowe 5"/>
          <p:cNvSpPr txBox="1"/>
          <p:nvPr/>
        </p:nvSpPr>
        <p:spPr>
          <a:xfrm>
            <a:off x="467544" y="2852936"/>
            <a:ext cx="81369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100" dirty="0" smtClean="0"/>
              <a:t>Rysunek 2 – Schemat wzorca Model </a:t>
            </a:r>
            <a:r>
              <a:rPr lang="pl-PL" sz="1100" dirty="0" err="1" smtClean="0"/>
              <a:t>View</a:t>
            </a:r>
            <a:r>
              <a:rPr lang="pl-PL" sz="1100" dirty="0" smtClean="0"/>
              <a:t> </a:t>
            </a:r>
            <a:r>
              <a:rPr lang="pl-PL" sz="1100" dirty="0" err="1" smtClean="0"/>
              <a:t>ViewModel</a:t>
            </a:r>
            <a:r>
              <a:rPr lang="pl-PL" sz="1100" dirty="0" smtClean="0"/>
              <a:t>.</a:t>
            </a:r>
            <a:endParaRPr lang="pl-PL" sz="1100" dirty="0"/>
          </a:p>
        </p:txBody>
      </p:sp>
      <p:pic>
        <p:nvPicPr>
          <p:cNvPr id="9" name="Obraz 8" descr="MVVM_whit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827584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 smtClean="0"/>
              <a:t>Wykorzystane narzędzia i techniki programistyczne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>
              <a:buNone/>
            </a:pPr>
            <a:r>
              <a:rPr lang="pl-PL" dirty="0" err="1" smtClean="0"/>
              <a:t>SQLite</a:t>
            </a:r>
            <a:r>
              <a:rPr lang="pl-PL" dirty="0" smtClean="0"/>
              <a:t> – system do zarządzania bazą danych. </a:t>
            </a:r>
          </a:p>
          <a:p>
            <a:pPr marL="0">
              <a:buNone/>
            </a:pPr>
            <a:r>
              <a:rPr lang="pl-PL" dirty="0" smtClean="0"/>
              <a:t/>
            </a:r>
            <a:br>
              <a:rPr lang="pl-PL" dirty="0" smtClean="0"/>
            </a:br>
            <a:r>
              <a:rPr lang="pl-PL" dirty="0" smtClean="0"/>
              <a:t>Cechy:</a:t>
            </a:r>
          </a:p>
          <a:p>
            <a:r>
              <a:rPr lang="pl-PL" dirty="0" smtClean="0"/>
              <a:t>licencja </a:t>
            </a:r>
            <a:r>
              <a:rPr lang="pl-PL" dirty="0" err="1" smtClean="0"/>
              <a:t>Open</a:t>
            </a:r>
            <a:r>
              <a:rPr lang="pl-PL" dirty="0" smtClean="0"/>
              <a:t> </a:t>
            </a:r>
            <a:r>
              <a:rPr lang="pl-PL" dirty="0" err="1" smtClean="0"/>
              <a:t>Source</a:t>
            </a:r>
            <a:r>
              <a:rPr lang="pl-PL" dirty="0" smtClean="0"/>
              <a:t>,</a:t>
            </a:r>
          </a:p>
          <a:p>
            <a:r>
              <a:rPr lang="pl-PL" dirty="0" smtClean="0"/>
              <a:t>wieloplatformowość,</a:t>
            </a:r>
          </a:p>
          <a:p>
            <a:r>
              <a:rPr lang="pl-PL" dirty="0" smtClean="0"/>
              <a:t>brak potrzeby konfiguracji,</a:t>
            </a:r>
          </a:p>
          <a:p>
            <a:r>
              <a:rPr lang="pl-PL" dirty="0" smtClean="0"/>
              <a:t>wydajność.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B7C76-EFF2-4CD8-A475-4750F11B4BC6}" type="slidenum">
              <a:rPr lang="pl-PL" smtClean="0"/>
              <a:pPr/>
              <a:t>8</a:t>
            </a:fld>
            <a:endParaRPr lang="pl-PL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l-PL" dirty="0" smtClean="0"/>
              <a:t>Wykorzystane narzędzia i techniki programistyczne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>
              <a:buNone/>
            </a:pPr>
            <a:r>
              <a:rPr lang="pl-PL" dirty="0" err="1" smtClean="0"/>
              <a:t>Entity</a:t>
            </a:r>
            <a:r>
              <a:rPr lang="pl-PL" dirty="0" smtClean="0"/>
              <a:t> Framework </a:t>
            </a:r>
            <a:r>
              <a:rPr lang="pl-PL" dirty="0" err="1" smtClean="0"/>
              <a:t>Core</a:t>
            </a:r>
            <a:r>
              <a:rPr lang="pl-PL" dirty="0" smtClean="0"/>
              <a:t> – narzędzie do tworzenia bazy danych na podstawie klas modelu.</a:t>
            </a:r>
          </a:p>
          <a:p>
            <a:pPr>
              <a:buNone/>
            </a:pPr>
            <a:endParaRPr lang="pl-PL" dirty="0" smtClean="0"/>
          </a:p>
          <a:p>
            <a:pPr>
              <a:buNone/>
            </a:pPr>
            <a:r>
              <a:rPr lang="pl-PL" sz="1300" dirty="0" smtClean="0">
                <a:latin typeface="Lucida Console" pitchFamily="49" charset="0"/>
              </a:rPr>
              <a:t>public </a:t>
            </a:r>
            <a:r>
              <a:rPr lang="pl-PL" sz="1300" dirty="0" err="1" smtClean="0">
                <a:latin typeface="Lucida Console" pitchFamily="49" charset="0"/>
              </a:rPr>
              <a:t>class</a:t>
            </a:r>
            <a:r>
              <a:rPr lang="pl-PL" sz="1300" dirty="0" smtClean="0">
                <a:latin typeface="Lucida Console" pitchFamily="49" charset="0"/>
              </a:rPr>
              <a:t> </a:t>
            </a:r>
            <a:r>
              <a:rPr lang="pl-PL" sz="1300" dirty="0" err="1" smtClean="0">
                <a:latin typeface="Lucida Console" pitchFamily="49" charset="0"/>
              </a:rPr>
              <a:t>TrackHistory</a:t>
            </a:r>
            <a:endParaRPr lang="pl-PL" sz="1300" dirty="0" smtClean="0">
              <a:latin typeface="Lucida Console" pitchFamily="49" charset="0"/>
            </a:endParaRPr>
          </a:p>
          <a:p>
            <a:pPr>
              <a:buNone/>
            </a:pPr>
            <a:r>
              <a:rPr lang="pl-PL" sz="1300" dirty="0" smtClean="0">
                <a:latin typeface="Lucida Console" pitchFamily="49" charset="0"/>
              </a:rPr>
              <a:t>{</a:t>
            </a:r>
          </a:p>
          <a:p>
            <a:pPr>
              <a:buNone/>
            </a:pPr>
            <a:r>
              <a:rPr lang="en-US" sz="1300" dirty="0" smtClean="0">
                <a:latin typeface="Lucida Console" pitchFamily="49" charset="0"/>
              </a:rPr>
              <a:t>   public </a:t>
            </a:r>
            <a:r>
              <a:rPr lang="en-US" sz="1300" dirty="0" err="1" smtClean="0">
                <a:latin typeface="Lucida Console" pitchFamily="49" charset="0"/>
              </a:rPr>
              <a:t>int</a:t>
            </a:r>
            <a:r>
              <a:rPr lang="en-US" sz="1300" dirty="0" smtClean="0">
                <a:latin typeface="Lucida Console" pitchFamily="49" charset="0"/>
              </a:rPr>
              <a:t> id { get; set; }</a:t>
            </a:r>
          </a:p>
          <a:p>
            <a:pPr>
              <a:buNone/>
            </a:pPr>
            <a:endParaRPr lang="pl-PL" sz="1300" dirty="0" smtClean="0">
              <a:latin typeface="Lucida Console" pitchFamily="49" charset="0"/>
            </a:endParaRPr>
          </a:p>
          <a:p>
            <a:pPr>
              <a:buNone/>
            </a:pPr>
            <a:r>
              <a:rPr lang="pl-PL" sz="1300" dirty="0" smtClean="0">
                <a:latin typeface="Lucida Console" pitchFamily="49" charset="0"/>
              </a:rPr>
              <a:t>   [</a:t>
            </a:r>
            <a:r>
              <a:rPr lang="pl-PL" sz="1300" dirty="0" err="1" smtClean="0">
                <a:latin typeface="Lucida Console" pitchFamily="49" charset="0"/>
              </a:rPr>
              <a:t>ForeignKey</a:t>
            </a:r>
            <a:r>
              <a:rPr lang="pl-PL" sz="1300" dirty="0" smtClean="0">
                <a:latin typeface="Lucida Console" pitchFamily="49" charset="0"/>
              </a:rPr>
              <a:t>("</a:t>
            </a:r>
            <a:r>
              <a:rPr lang="pl-PL" sz="1300" dirty="0" err="1" smtClean="0">
                <a:latin typeface="Lucida Console" pitchFamily="49" charset="0"/>
              </a:rPr>
              <a:t>User</a:t>
            </a:r>
            <a:r>
              <a:rPr lang="pl-PL" sz="1300" dirty="0" smtClean="0">
                <a:latin typeface="Lucida Console" pitchFamily="49" charset="0"/>
              </a:rPr>
              <a:t>")]</a:t>
            </a:r>
          </a:p>
          <a:p>
            <a:pPr>
              <a:buNone/>
            </a:pPr>
            <a:r>
              <a:rPr lang="en-US" sz="1300" dirty="0" smtClean="0">
                <a:latin typeface="Lucida Console" pitchFamily="49" charset="0"/>
              </a:rPr>
              <a:t>   public </a:t>
            </a:r>
            <a:r>
              <a:rPr lang="en-US" sz="1300" dirty="0" err="1" smtClean="0">
                <a:latin typeface="Lucida Console" pitchFamily="49" charset="0"/>
              </a:rPr>
              <a:t>int</a:t>
            </a:r>
            <a:r>
              <a:rPr lang="en-US" sz="1300" dirty="0" smtClean="0">
                <a:latin typeface="Lucida Console" pitchFamily="49" charset="0"/>
              </a:rPr>
              <a:t> </a:t>
            </a:r>
            <a:r>
              <a:rPr lang="en-US" sz="1300" dirty="0" err="1" smtClean="0">
                <a:latin typeface="Lucida Console" pitchFamily="49" charset="0"/>
              </a:rPr>
              <a:t>UserID</a:t>
            </a:r>
            <a:r>
              <a:rPr lang="en-US" sz="1300" dirty="0" smtClean="0">
                <a:latin typeface="Lucida Console" pitchFamily="49" charset="0"/>
              </a:rPr>
              <a:t> { get; set; }</a:t>
            </a:r>
          </a:p>
          <a:p>
            <a:pPr>
              <a:buNone/>
            </a:pPr>
            <a:r>
              <a:rPr lang="en-US" sz="1300" dirty="0" smtClean="0">
                <a:latin typeface="Lucida Console" pitchFamily="49" charset="0"/>
              </a:rPr>
              <a:t>   public </a:t>
            </a:r>
            <a:r>
              <a:rPr lang="en-US" sz="1300" dirty="0" err="1" smtClean="0">
                <a:latin typeface="Lucida Console" pitchFamily="49" charset="0"/>
              </a:rPr>
              <a:t>int</a:t>
            </a:r>
            <a:r>
              <a:rPr lang="en-US" sz="1300" dirty="0" smtClean="0">
                <a:latin typeface="Lucida Console" pitchFamily="49" charset="0"/>
              </a:rPr>
              <a:t> </a:t>
            </a:r>
            <a:r>
              <a:rPr lang="en-US" sz="1300" dirty="0" err="1" smtClean="0">
                <a:latin typeface="Lucida Console" pitchFamily="49" charset="0"/>
              </a:rPr>
              <a:t>TrackID</a:t>
            </a:r>
            <a:r>
              <a:rPr lang="en-US" sz="1300" dirty="0" smtClean="0">
                <a:latin typeface="Lucida Console" pitchFamily="49" charset="0"/>
              </a:rPr>
              <a:t> { get; set; }</a:t>
            </a:r>
          </a:p>
          <a:p>
            <a:pPr>
              <a:buNone/>
            </a:pPr>
            <a:r>
              <a:rPr lang="en-US" sz="1300" dirty="0" smtClean="0">
                <a:latin typeface="Lucida Console" pitchFamily="49" charset="0"/>
              </a:rPr>
              <a:t>   public </a:t>
            </a:r>
            <a:r>
              <a:rPr lang="en-US" sz="1300" dirty="0" err="1" smtClean="0">
                <a:latin typeface="Lucida Console" pitchFamily="49" charset="0"/>
              </a:rPr>
              <a:t>DateTime</a:t>
            </a:r>
            <a:r>
              <a:rPr lang="en-US" sz="1300" dirty="0" smtClean="0">
                <a:latin typeface="Lucida Console" pitchFamily="49" charset="0"/>
              </a:rPr>
              <a:t> </a:t>
            </a:r>
            <a:r>
              <a:rPr lang="en-US" sz="1300" dirty="0" err="1" smtClean="0">
                <a:latin typeface="Lucida Console" pitchFamily="49" charset="0"/>
              </a:rPr>
              <a:t>CreationDate</a:t>
            </a:r>
            <a:r>
              <a:rPr lang="en-US" sz="1300" dirty="0" smtClean="0">
                <a:latin typeface="Lucida Console" pitchFamily="49" charset="0"/>
              </a:rPr>
              <a:t> { get; set; }</a:t>
            </a:r>
          </a:p>
          <a:p>
            <a:pPr>
              <a:buNone/>
            </a:pPr>
            <a:r>
              <a:rPr lang="en-US" sz="1300" dirty="0" smtClean="0">
                <a:latin typeface="Lucida Console" pitchFamily="49" charset="0"/>
              </a:rPr>
              <a:t>   public User </a:t>
            </a:r>
            <a:r>
              <a:rPr lang="en-US" sz="1300" dirty="0" err="1" smtClean="0">
                <a:latin typeface="Lucida Console" pitchFamily="49" charset="0"/>
              </a:rPr>
              <a:t>User</a:t>
            </a:r>
            <a:r>
              <a:rPr lang="en-US" sz="1300" dirty="0" smtClean="0">
                <a:latin typeface="Lucida Console" pitchFamily="49" charset="0"/>
              </a:rPr>
              <a:t> { get; set; }</a:t>
            </a:r>
            <a:endParaRPr lang="pl-PL" sz="1300" dirty="0" smtClean="0">
              <a:latin typeface="Lucida Console" pitchFamily="49" charset="0"/>
            </a:endParaRPr>
          </a:p>
          <a:p>
            <a:pPr>
              <a:buNone/>
            </a:pPr>
            <a:r>
              <a:rPr lang="pl-PL" sz="1300" dirty="0" smtClean="0">
                <a:latin typeface="Lucida Console" pitchFamily="49" charset="0"/>
              </a:rPr>
              <a:t>}</a:t>
            </a:r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B7C76-EFF2-4CD8-A475-4750F11B4BC6}" type="slidenum">
              <a:rPr lang="pl-PL" smtClean="0"/>
              <a:pPr/>
              <a:t>9</a:t>
            </a:fld>
            <a:endParaRPr lang="pl-PL"/>
          </a:p>
        </p:txBody>
      </p:sp>
      <p:sp>
        <p:nvSpPr>
          <p:cNvPr id="4" name="Strzałka w prawo 3"/>
          <p:cNvSpPr/>
          <p:nvPr/>
        </p:nvSpPr>
        <p:spPr>
          <a:xfrm>
            <a:off x="4427984" y="4077072"/>
            <a:ext cx="864096" cy="576064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5" name="Obraz 4" descr="TrackHistoryTabl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436096" y="3789040"/>
            <a:ext cx="3191321" cy="1066949"/>
          </a:xfrm>
          <a:prstGeom prst="rect">
            <a:avLst/>
          </a:prstGeom>
        </p:spPr>
      </p:pic>
      <p:sp>
        <p:nvSpPr>
          <p:cNvPr id="6" name="pole tekstowe 5"/>
          <p:cNvSpPr txBox="1"/>
          <p:nvPr/>
        </p:nvSpPr>
        <p:spPr>
          <a:xfrm>
            <a:off x="467544" y="5805264"/>
            <a:ext cx="806489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100" dirty="0" smtClean="0"/>
              <a:t>Rysunek 3 – Odwzorowanie klasy </a:t>
            </a:r>
            <a:r>
              <a:rPr lang="pl-PL" sz="1100" dirty="0" err="1" smtClean="0"/>
              <a:t>TrackHistory</a:t>
            </a:r>
            <a:r>
              <a:rPr lang="pl-PL" sz="1100" dirty="0" smtClean="0"/>
              <a:t> na tabelę w bazie danych.</a:t>
            </a:r>
            <a:endParaRPr lang="pl-PL" sz="11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Pakiet 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Pakiet 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407</TotalTime>
  <Words>555</Words>
  <Application>Microsoft Office PowerPoint</Application>
  <PresentationFormat>Pokaz na ekranie (4:3)</PresentationFormat>
  <Paragraphs>137</Paragraphs>
  <Slides>38</Slides>
  <Notes>10</Notes>
  <HiddenSlides>0</HiddenSlides>
  <MMClips>0</MMClips>
  <ScaleCrop>false</ScaleCrop>
  <HeadingPairs>
    <vt:vector size="4" baseType="variant">
      <vt:variant>
        <vt:lpstr>Motyw</vt:lpstr>
      </vt:variant>
      <vt:variant>
        <vt:i4>1</vt:i4>
      </vt:variant>
      <vt:variant>
        <vt:lpstr>Tytuły slajdów</vt:lpstr>
      </vt:variant>
      <vt:variant>
        <vt:i4>38</vt:i4>
      </vt:variant>
    </vt:vector>
  </HeadingPairs>
  <TitlesOfParts>
    <vt:vector size="39" baseType="lpstr">
      <vt:lpstr>Motyw pakietu Office</vt:lpstr>
      <vt:lpstr>Slajd 1</vt:lpstr>
      <vt:lpstr>Plan prezentacji</vt:lpstr>
      <vt:lpstr>Cel pracy</vt:lpstr>
      <vt:lpstr>Wprowadzenie do dziedziny</vt:lpstr>
      <vt:lpstr>Wybór technologii tworzenia aplikacji</vt:lpstr>
      <vt:lpstr>Wybór technologii tworzenia aplikacji</vt:lpstr>
      <vt:lpstr>Wykorzystane narzędzia i techniki programistyczne</vt:lpstr>
      <vt:lpstr>Wykorzystane narzędzia i techniki programistyczne</vt:lpstr>
      <vt:lpstr>Wykorzystane narzędzia i techniki programistyczne</vt:lpstr>
      <vt:lpstr>Slajd 10</vt:lpstr>
      <vt:lpstr>Prezentacja programu</vt:lpstr>
      <vt:lpstr>Slajd 12</vt:lpstr>
      <vt:lpstr>Slajd 13</vt:lpstr>
      <vt:lpstr>Slajd 14</vt:lpstr>
      <vt:lpstr>Slajd 15</vt:lpstr>
      <vt:lpstr>Slajd 16</vt:lpstr>
      <vt:lpstr>Slajd 17</vt:lpstr>
      <vt:lpstr>Slajd 18</vt:lpstr>
      <vt:lpstr>Slajd 19</vt:lpstr>
      <vt:lpstr>Slajd 20</vt:lpstr>
      <vt:lpstr>Slajd 21</vt:lpstr>
      <vt:lpstr>Slajd 22</vt:lpstr>
      <vt:lpstr>Slajd 23</vt:lpstr>
      <vt:lpstr>Slajd 24</vt:lpstr>
      <vt:lpstr>Slajd 25</vt:lpstr>
      <vt:lpstr>Slajd 26</vt:lpstr>
      <vt:lpstr>Slajd 27</vt:lpstr>
      <vt:lpstr>Slajd 28</vt:lpstr>
      <vt:lpstr>Slajd 29</vt:lpstr>
      <vt:lpstr>Slajd 30</vt:lpstr>
      <vt:lpstr>Slajd 31</vt:lpstr>
      <vt:lpstr>Testy</vt:lpstr>
      <vt:lpstr>Slajd 33</vt:lpstr>
      <vt:lpstr>Slajd 34</vt:lpstr>
      <vt:lpstr>Slajd 35</vt:lpstr>
      <vt:lpstr>Slajd 36</vt:lpstr>
      <vt:lpstr>Slajd 37</vt:lpstr>
      <vt:lpstr>Wnioski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politechnika śląska wydział automatyki, elektroniki i informatyki kierunek teleinformatyka  Projekt inżynierski  Odtwarzacz muzyczny wykorzystujący API SoundCloud  </dc:title>
  <cp:lastModifiedBy>Traxx</cp:lastModifiedBy>
  <cp:revision>24</cp:revision>
  <dcterms:modified xsi:type="dcterms:W3CDTF">2017-01-09T21:36:07Z</dcterms:modified>
</cp:coreProperties>
</file>